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2" r:id="rId7"/>
    <p:sldId id="261" r:id="rId8"/>
    <p:sldId id="263" r:id="rId9"/>
    <p:sldId id="259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DE71B1-256E-4AD9-AC6F-E95E42EDFD71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-UbPj9J3T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s.nl/artikel/2066766-umcg-doet-eerste-buikwandtransplantatie.html" TargetMode="External"/><Relationship Id="rId2" Type="http://schemas.openxmlformats.org/officeDocument/2006/relationships/hyperlink" Target="https://www.youtube.com/watch?v=W-kimzoW1v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			Presentatie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MBO-v gilde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275856" y="4662191"/>
            <a:ext cx="54006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1700" dirty="0">
                <a:solidFill>
                  <a:prstClr val="black"/>
                </a:solidFill>
                <a:latin typeface="Candara"/>
              </a:rPr>
              <a:t>Deze </a:t>
            </a:r>
            <a:r>
              <a:rPr lang="nl-NL" sz="1700" dirty="0" err="1">
                <a:solidFill>
                  <a:prstClr val="black"/>
                </a:solidFill>
                <a:latin typeface="Candara"/>
              </a:rPr>
              <a:t>powerpoint</a:t>
            </a:r>
            <a:r>
              <a:rPr lang="nl-NL" sz="1700" dirty="0">
                <a:solidFill>
                  <a:prstClr val="black"/>
                </a:solidFill>
                <a:latin typeface="Candara"/>
              </a:rPr>
              <a:t> is gebruikt voor een gastles in november 2019 door verpleegkundige </a:t>
            </a:r>
            <a:r>
              <a:rPr lang="nl-NL" sz="1700" dirty="0" err="1">
                <a:solidFill>
                  <a:prstClr val="black"/>
                </a:solidFill>
                <a:latin typeface="Candara"/>
              </a:rPr>
              <a:t>Dita</a:t>
            </a:r>
            <a:r>
              <a:rPr lang="nl-NL" sz="1700" dirty="0">
                <a:solidFill>
                  <a:prstClr val="black"/>
                </a:solidFill>
                <a:latin typeface="Candara"/>
              </a:rPr>
              <a:t> Duijndam van de afdeling MDL (maag darm lever).</a:t>
            </a:r>
          </a:p>
          <a:p>
            <a:pPr lvl="0"/>
            <a:r>
              <a:rPr lang="nl-NL" sz="1700" dirty="0">
                <a:solidFill>
                  <a:prstClr val="black"/>
                </a:solidFill>
                <a:latin typeface="Candara"/>
              </a:rPr>
              <a:t>De inhoud is nu aangepast voor online les i.v.m. alle corona maatregelen.</a:t>
            </a:r>
          </a:p>
          <a:p>
            <a:pPr lvl="0"/>
            <a:endParaRPr lang="nl-NL" sz="1700" dirty="0">
              <a:solidFill>
                <a:prstClr val="black"/>
              </a:solidFill>
              <a:latin typeface="Candara"/>
            </a:endParaRPr>
          </a:p>
          <a:p>
            <a:pPr lvl="0"/>
            <a:r>
              <a:rPr lang="nl-NL" sz="1700" dirty="0">
                <a:solidFill>
                  <a:prstClr val="black"/>
                </a:solidFill>
                <a:latin typeface="Candara"/>
              </a:rPr>
              <a:t>Versie november 2020</a:t>
            </a:r>
          </a:p>
        </p:txBody>
      </p:sp>
    </p:spTree>
    <p:extLst>
      <p:ext uri="{BB962C8B-B14F-4D97-AF65-F5344CB8AC3E}">
        <p14:creationId xmlns:p14="http://schemas.microsoft.com/office/powerpoint/2010/main" val="18572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MDL afdeling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651857"/>
          </a:xfrm>
        </p:spPr>
        <p:txBody>
          <a:bodyPr/>
          <a:lstStyle/>
          <a:p>
            <a:pPr marL="0" indent="0"/>
            <a:r>
              <a:rPr lang="nl-NL" sz="1800" i="1" dirty="0"/>
              <a:t>Er zijn meerdere afdelingen die vallen onder de MDL (maag darm lever)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1800" b="0" dirty="0"/>
              <a:t>Verpleegafdeling c3va  </a:t>
            </a:r>
            <a:r>
              <a:rPr lang="nl-NL" sz="1800" b="0" dirty="0">
                <a:hlinkClick r:id="rId2"/>
              </a:rPr>
              <a:t>https://youtu.be/H-UbPj9J3T4</a:t>
            </a:r>
            <a:endParaRPr lang="nl-NL" sz="1800" b="0" dirty="0"/>
          </a:p>
          <a:p>
            <a:pPr>
              <a:buFont typeface="Arial" charset="0"/>
              <a:buChar char="•"/>
            </a:pPr>
            <a:r>
              <a:rPr lang="nl-NL" sz="1800" b="0" dirty="0"/>
              <a:t>Endoscopiecentrum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Holding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Polikliniek buik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Voedingsteam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IBD verpleegkundigen (voor patiënten met de ziekte van </a:t>
            </a:r>
            <a:r>
              <a:rPr lang="nl-NL" sz="1800" b="0" dirty="0" err="1"/>
              <a:t>Crohn</a:t>
            </a:r>
            <a:r>
              <a:rPr lang="nl-NL" sz="1800" b="0" dirty="0"/>
              <a:t> of colitis ulcerosa)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Transplantatie verpleegkundigen</a:t>
            </a:r>
          </a:p>
          <a:p>
            <a:pPr>
              <a:buFont typeface="Arial" charset="0"/>
              <a:buChar char="•"/>
            </a:pPr>
            <a:endParaRPr lang="nl-NL" b="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DC308C3-224A-465D-BC11-7C09367718BD}"/>
              </a:ext>
            </a:extLst>
          </p:cNvPr>
          <p:cNvSpPr txBox="1"/>
          <p:nvPr/>
        </p:nvSpPr>
        <p:spPr>
          <a:xfrm>
            <a:off x="3347864" y="544522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Opdracht: zoek de termen op die je niet kent!</a:t>
            </a:r>
          </a:p>
        </p:txBody>
      </p:sp>
    </p:spTree>
    <p:extLst>
      <p:ext uri="{BB962C8B-B14F-4D97-AF65-F5344CB8AC3E}">
        <p14:creationId xmlns:p14="http://schemas.microsoft.com/office/powerpoint/2010/main" val="2903967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organen Zie je?</a:t>
            </a:r>
          </a:p>
        </p:txBody>
      </p:sp>
      <p:pic>
        <p:nvPicPr>
          <p:cNvPr id="1026" name="Picture 2" descr="\\zkh\dfs\Gebruikers05\DekkenM\Data\Pictures\anatomie-bu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4549"/>
            <a:ext cx="5294982" cy="489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2771800" y="2132856"/>
            <a:ext cx="50405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483768" y="2420888"/>
            <a:ext cx="64807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043608" y="3502823"/>
            <a:ext cx="1296144" cy="790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331640" y="4797152"/>
            <a:ext cx="86409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436096" y="3897959"/>
            <a:ext cx="360040" cy="251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436096" y="4437112"/>
            <a:ext cx="7200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5436096" y="4869160"/>
            <a:ext cx="90249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436096" y="5589240"/>
            <a:ext cx="72008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C119F16-60AC-443D-8820-5F45FAE1C61D}"/>
              </a:ext>
            </a:extLst>
          </p:cNvPr>
          <p:cNvSpPr txBox="1"/>
          <p:nvPr/>
        </p:nvSpPr>
        <p:spPr>
          <a:xfrm>
            <a:off x="5652120" y="177281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Opdracht: vul deze opdracht voor jezelf in</a:t>
            </a:r>
          </a:p>
        </p:txBody>
      </p:sp>
    </p:spTree>
    <p:extLst>
      <p:ext uri="{BB962C8B-B14F-4D97-AF65-F5344CB8AC3E}">
        <p14:creationId xmlns:p14="http://schemas.microsoft.com/office/powerpoint/2010/main" val="279750326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7948364" cy="548640"/>
          </a:xfrm>
        </p:spPr>
        <p:txBody>
          <a:bodyPr/>
          <a:lstStyle/>
          <a:p>
            <a:r>
              <a:rPr lang="nl-NL" dirty="0"/>
              <a:t>maag, darm en leverziekten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b="0" i="1" dirty="0"/>
              <a:t>Doordat het spijsverteringssysteem veel verschillende organen heeft zijn er veel verschillende ziektebeelden:</a:t>
            </a:r>
          </a:p>
          <a:p>
            <a:pPr marL="0" indent="0"/>
            <a:endParaRPr lang="nl-NL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Slokdarm problemen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Maag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Leverziekten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Alvleesklier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Darmziekten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 err="1"/>
              <a:t>Galweg</a:t>
            </a:r>
            <a:r>
              <a:rPr lang="nl-NL" b="0" dirty="0"/>
              <a:t>- en galblaas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Lever en dunne darm transplantaties </a:t>
            </a:r>
          </a:p>
          <a:p>
            <a:pPr marL="0" indent="0"/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81179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OPDRacht</a:t>
            </a:r>
            <a:r>
              <a:rPr lang="nl-NL" dirty="0"/>
              <a:t>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l-NL" b="0" dirty="0"/>
              <a:t>Werk voor de organen </a:t>
            </a:r>
            <a:r>
              <a:rPr lang="nl-NL" b="0" u="sng" dirty="0"/>
              <a:t>lever, dunne darm, alvleesklier en galwegen en galblaas </a:t>
            </a:r>
            <a:r>
              <a:rPr lang="nl-NL" b="0" dirty="0"/>
              <a:t>de volgende opdrachten uit:</a:t>
            </a:r>
          </a:p>
          <a:p>
            <a:pPr marL="0" indent="0"/>
            <a:r>
              <a:rPr lang="nl-NL" b="0" i="1" dirty="0"/>
              <a:t>Tip: jullie mogen dit gerust in twee-, drie- of viertallen uitwerken!</a:t>
            </a:r>
          </a:p>
          <a:p>
            <a:pPr marL="0" indent="0"/>
            <a:endParaRPr lang="nl-NL" b="0" i="1" dirty="0"/>
          </a:p>
          <a:p>
            <a:pPr>
              <a:buFontTx/>
              <a:buChar char="-"/>
            </a:pPr>
            <a:r>
              <a:rPr lang="nl-NL" b="0" dirty="0"/>
              <a:t>Functie van het orgaan</a:t>
            </a:r>
          </a:p>
          <a:p>
            <a:pPr>
              <a:buFontTx/>
              <a:buChar char="-"/>
            </a:pPr>
            <a:r>
              <a:rPr lang="nl-NL" b="0" dirty="0"/>
              <a:t>Welke problemen kunnen zich voordoen bij het orgaan? Noem 3 ziektebeelden.</a:t>
            </a:r>
          </a:p>
          <a:p>
            <a:pPr>
              <a:buFontTx/>
              <a:buChar char="-"/>
            </a:pPr>
            <a:r>
              <a:rPr lang="nl-NL" b="0" dirty="0"/>
              <a:t>Kan het orgaan getransplanteerd worden? </a:t>
            </a:r>
          </a:p>
          <a:p>
            <a:pPr>
              <a:buFontTx/>
              <a:buChar char="-"/>
            </a:pPr>
            <a:r>
              <a:rPr lang="nl-NL" b="0" dirty="0"/>
              <a:t>Hoe kun je voorkomen dat je problemen krijgt met dit orgaan? </a:t>
            </a:r>
          </a:p>
          <a:p>
            <a:pPr marL="0" indent="0"/>
            <a:endParaRPr lang="nl-NL" b="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95712BC-15F3-45DC-9FEA-58D98086D22E}"/>
              </a:ext>
            </a:extLst>
          </p:cNvPr>
          <p:cNvSpPr txBox="1"/>
          <p:nvPr/>
        </p:nvSpPr>
        <p:spPr>
          <a:xfrm>
            <a:off x="3851920" y="5445224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Tip: gebruik niet alleen Google, maar ook je eigen anatomie en pathologie boeken!</a:t>
            </a:r>
          </a:p>
        </p:txBody>
      </p:sp>
    </p:spTree>
    <p:extLst>
      <p:ext uri="{BB962C8B-B14F-4D97-AF65-F5344CB8AC3E}">
        <p14:creationId xmlns:p14="http://schemas.microsoft.com/office/powerpoint/2010/main" val="3577128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 over levertransplantatie + </a:t>
            </a:r>
            <a:r>
              <a:rPr lang="nl-NL" dirty="0" err="1"/>
              <a:t>Dunnedarmtransplantatie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2"/>
              </a:rPr>
              <a:t>https://www.youtube.com/watch?v=W-kimzoW1vI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https://nos.nl/artikel/2066766-umcg-doet-eerste-buikwandtransplantatie.html</a:t>
            </a:r>
            <a:endParaRPr lang="nl-NL" dirty="0"/>
          </a:p>
          <a:p>
            <a:endParaRPr lang="nl-NL" dirty="0"/>
          </a:p>
        </p:txBody>
      </p:sp>
      <p:pic>
        <p:nvPicPr>
          <p:cNvPr id="2050" name="Picture 2" descr="\\zkh\dfs\Gebruikers05\DekkenM\Data\Pictures\Dia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49080"/>
            <a:ext cx="3323500" cy="249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94207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Diagnose acute Pancreatitis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44596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Wat doet de pancreas:</a:t>
            </a:r>
          </a:p>
          <a:p>
            <a:pPr marL="0" indent="0"/>
            <a:r>
              <a:rPr lang="nl-NL" b="0" dirty="0"/>
              <a:t>Vertering van voedsel, welke enzymen heb je daarvoor nodig?</a:t>
            </a:r>
          </a:p>
          <a:p>
            <a:pPr marL="0" indent="0"/>
            <a:r>
              <a:rPr lang="nl-NL" b="0" dirty="0"/>
              <a:t>Bloedsuikerregulatie </a:t>
            </a:r>
          </a:p>
          <a:p>
            <a:endParaRPr lang="nl-NL" dirty="0"/>
          </a:p>
          <a:p>
            <a:r>
              <a:rPr lang="nl-NL" dirty="0"/>
              <a:t>Klachten</a:t>
            </a:r>
          </a:p>
          <a:p>
            <a:r>
              <a:rPr lang="nl-NL" b="0" dirty="0"/>
              <a:t>Flinke buikpijn, uitstraling naar de rug of schouder</a:t>
            </a:r>
          </a:p>
          <a:p>
            <a:r>
              <a:rPr lang="nl-NL" b="0" dirty="0"/>
              <a:t>Soms geelzucht</a:t>
            </a:r>
          </a:p>
          <a:p>
            <a:r>
              <a:rPr lang="nl-NL" b="0" dirty="0"/>
              <a:t>Braken, misselijk en koorts</a:t>
            </a:r>
          </a:p>
          <a:p>
            <a:endParaRPr lang="nl-NL" b="0" dirty="0"/>
          </a:p>
          <a:p>
            <a:r>
              <a:rPr lang="nl-NL" dirty="0"/>
              <a:t>Hoe stel je de diagnose:</a:t>
            </a:r>
          </a:p>
          <a:p>
            <a:r>
              <a:rPr lang="nl-NL" b="0" dirty="0"/>
              <a:t>Anamnese</a:t>
            </a:r>
          </a:p>
          <a:p>
            <a:r>
              <a:rPr lang="nl-NL" b="0" dirty="0"/>
              <a:t>Lab afname: CRP en Lipase moet verhoogd zijn!</a:t>
            </a:r>
          </a:p>
          <a:p>
            <a:r>
              <a:rPr lang="nl-NL" b="0" dirty="0"/>
              <a:t>Echo van de buik -&gt; galstenen uitsluiten</a:t>
            </a:r>
          </a:p>
          <a:p>
            <a:r>
              <a:rPr lang="nl-NL" b="0" dirty="0"/>
              <a:t>Na een aantal dagen CT scan</a:t>
            </a:r>
          </a:p>
          <a:p>
            <a:endParaRPr lang="nl-NL" dirty="0"/>
          </a:p>
        </p:txBody>
      </p:sp>
      <p:pic>
        <p:nvPicPr>
          <p:cNvPr id="4098" name="Picture 2" descr="\\zkh\dfs\Gebruikers05\DekkenM\Data\Pictures\geelzucht-symptomen-de-huid-wordt-geel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20" y="3140968"/>
            <a:ext cx="2532888" cy="126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01052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Acute pancreatitis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28572"/>
          </a:xfrm>
        </p:spPr>
        <p:txBody>
          <a:bodyPr>
            <a:normAutofit/>
          </a:bodyPr>
          <a:lstStyle/>
          <a:p>
            <a:r>
              <a:rPr lang="nl-NL" dirty="0"/>
              <a:t>Oorzaken:</a:t>
            </a:r>
          </a:p>
          <a:p>
            <a:r>
              <a:rPr lang="nl-NL" b="0" dirty="0"/>
              <a:t>40% galstenen</a:t>
            </a:r>
          </a:p>
          <a:p>
            <a:r>
              <a:rPr lang="nl-NL" b="0" dirty="0"/>
              <a:t>30% alcohol </a:t>
            </a:r>
          </a:p>
          <a:p>
            <a:r>
              <a:rPr lang="nl-NL" b="0" dirty="0"/>
              <a:t>Overige oorzaken: post ERCP, medicatie</a:t>
            </a:r>
          </a:p>
          <a:p>
            <a:r>
              <a:rPr lang="nl-NL" b="0" dirty="0"/>
              <a:t>of onbekende oorzaak</a:t>
            </a:r>
          </a:p>
          <a:p>
            <a:endParaRPr lang="nl-NL" b="0" dirty="0"/>
          </a:p>
          <a:p>
            <a:r>
              <a:rPr lang="nl-NL" dirty="0"/>
              <a:t>Hoe zit het precies?</a:t>
            </a:r>
          </a:p>
          <a:p>
            <a:r>
              <a:rPr lang="nl-NL" b="0" dirty="0"/>
              <a:t>Enzymen worden actief waardoor eigen</a:t>
            </a:r>
          </a:p>
          <a:p>
            <a:r>
              <a:rPr lang="nl-NL" b="0" dirty="0"/>
              <a:t>orgaan wordt verteerd. </a:t>
            </a:r>
          </a:p>
          <a:p>
            <a:r>
              <a:rPr lang="nl-NL" b="0" dirty="0"/>
              <a:t>Necrose en vochtcollecties kunnen </a:t>
            </a:r>
          </a:p>
          <a:p>
            <a:r>
              <a:rPr lang="nl-NL" b="0" dirty="0"/>
              <a:t>ontstaan. </a:t>
            </a:r>
          </a:p>
          <a:p>
            <a:endParaRPr lang="nl-NL" b="0" dirty="0"/>
          </a:p>
        </p:txBody>
      </p:sp>
      <p:pic>
        <p:nvPicPr>
          <p:cNvPr id="5122" name="Picture 2" descr="\\zkh\dfs\Gebruikers05\DekkenM\Data\Pictures\acute-pancreatitis-inflammation-pancreas-gallstones-block-flow-pancreatic-juices-duodenum-digestive-451725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1628800"/>
            <a:ext cx="4602813" cy="49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79022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</a:t>
            </a:r>
          </a:p>
        </p:txBody>
      </p:sp>
      <p:pic>
        <p:nvPicPr>
          <p:cNvPr id="7170" name="Picture 2" descr="\\zkh\dfs\Gebruikers05\DekkenM\Data\Pictures\Veel-gestelde-vra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513923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34EDD0D-6895-41BA-B274-A23500E05B81}"/>
              </a:ext>
            </a:extLst>
          </p:cNvPr>
          <p:cNvSpPr txBox="1"/>
          <p:nvPr/>
        </p:nvSpPr>
        <p:spPr>
          <a:xfrm>
            <a:off x="3707904" y="5661248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Mocht je nog vragen hebben dan mag je deze stellen in de SLB les.</a:t>
            </a:r>
          </a:p>
        </p:txBody>
      </p:sp>
    </p:spTree>
    <p:extLst>
      <p:ext uri="{BB962C8B-B14F-4D97-AF65-F5344CB8AC3E}">
        <p14:creationId xmlns:p14="http://schemas.microsoft.com/office/powerpoint/2010/main" val="115080466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3" ma:contentTypeDescription="Een nieuw document maken." ma:contentTypeScope="" ma:versionID="1ddfdc11c9afb07e4834de1e3939a28a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869b039498496bc0990c9458149f872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C224EB-6422-4F8B-AEA5-6971020A8E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833FEC-7C12-4185-A6E2-70488D4EFE5F}">
  <ds:schemaRefs>
    <ds:schemaRef ds:uri="http://schemas.microsoft.com/office/infopath/2007/PartnerControls"/>
    <ds:schemaRef ds:uri="http://www.w3.org/XML/1998/namespace"/>
    <ds:schemaRef ds:uri="169eb86d-0fb8-4364-bb17-d27f6b2029d0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0bfbde32-856c-4dfd-bc38-4322d606c322"/>
  </ds:schemaRefs>
</ds:datastoreItem>
</file>

<file path=customXml/itemProps3.xml><?xml version="1.0" encoding="utf-8"?>
<ds:datastoreItem xmlns:ds="http://schemas.openxmlformats.org/officeDocument/2006/customXml" ds:itemID="{11A8A867-AA15-480F-8DDD-5971B6C2E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394</Words>
  <Application>Microsoft Office PowerPoint</Application>
  <PresentationFormat>Diavoorstelling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Candara</vt:lpstr>
      <vt:lpstr>Franklin Gothic Book</vt:lpstr>
      <vt:lpstr>Franklin Gothic Medium</vt:lpstr>
      <vt:lpstr>Wingdings</vt:lpstr>
      <vt:lpstr>Hoeken</vt:lpstr>
      <vt:lpstr>   Presentatie </vt:lpstr>
      <vt:lpstr>MDL afdeling</vt:lpstr>
      <vt:lpstr>Welke organen Zie je?</vt:lpstr>
      <vt:lpstr>maag, darm en leverziekten</vt:lpstr>
      <vt:lpstr>OPDRacht:</vt:lpstr>
      <vt:lpstr>Filmpje over levertransplantatie + Dunnedarmtransplantatie</vt:lpstr>
      <vt:lpstr>Diagnose acute Pancreatitis</vt:lpstr>
      <vt:lpstr>Acute pancreatitis</vt:lpstr>
      <vt:lpstr>  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MBO-v</dc:title>
  <dc:creator>Dekken, M van</dc:creator>
  <cp:lastModifiedBy>Ester Varwijk</cp:lastModifiedBy>
  <cp:revision>25</cp:revision>
  <dcterms:created xsi:type="dcterms:W3CDTF">2018-11-27T10:58:24Z</dcterms:created>
  <dcterms:modified xsi:type="dcterms:W3CDTF">2020-11-26T15:07:54Z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